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2" r:id="rId2"/>
    <p:sldId id="313" r:id="rId3"/>
    <p:sldId id="256" r:id="rId4"/>
    <p:sldId id="258" r:id="rId5"/>
    <p:sldId id="283" r:id="rId6"/>
    <p:sldId id="263" r:id="rId7"/>
    <p:sldId id="259" r:id="rId8"/>
    <p:sldId id="268" r:id="rId9"/>
    <p:sldId id="272" r:id="rId10"/>
    <p:sldId id="275" r:id="rId11"/>
    <p:sldId id="296" r:id="rId12"/>
    <p:sldId id="274" r:id="rId13"/>
    <p:sldId id="297" r:id="rId14"/>
    <p:sldId id="301" r:id="rId15"/>
    <p:sldId id="300" r:id="rId16"/>
    <p:sldId id="276" r:id="rId17"/>
    <p:sldId id="303" r:id="rId18"/>
    <p:sldId id="277" r:id="rId19"/>
    <p:sldId id="288" r:id="rId20"/>
    <p:sldId id="305" r:id="rId21"/>
    <p:sldId id="304" r:id="rId22"/>
    <p:sldId id="291" r:id="rId23"/>
    <p:sldId id="265" r:id="rId24"/>
    <p:sldId id="306" r:id="rId25"/>
    <p:sldId id="261" r:id="rId26"/>
    <p:sldId id="309" r:id="rId27"/>
    <p:sldId id="308" r:id="rId28"/>
    <p:sldId id="289"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6" d="100"/>
          <a:sy n="86" d="100"/>
        </p:scale>
        <p:origin x="138" y="8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8FFDAC-0CA6-4A74-AC62-A029E853C782}" type="datetimeFigureOut">
              <a:rPr lang="en-US" smtClean="0"/>
              <a:t>3/4/2016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7A330E-5F9E-4C28-835A-950F7E273066}" type="slidenum">
              <a:rPr lang="en-US" smtClean="0"/>
              <a:t>‹#›</a:t>
            </a:fld>
            <a:endParaRPr lang="en-US"/>
          </a:p>
        </p:txBody>
      </p:sp>
    </p:spTree>
    <p:extLst>
      <p:ext uri="{BB962C8B-B14F-4D97-AF65-F5344CB8AC3E}">
        <p14:creationId xmlns:p14="http://schemas.microsoft.com/office/powerpoint/2010/main" val="1620167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8FFDAC-0CA6-4A74-AC62-A029E853C782}" type="datetimeFigureOut">
              <a:rPr lang="en-US" smtClean="0"/>
              <a:t>3/4/2016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7A330E-5F9E-4C28-835A-950F7E273066}" type="slidenum">
              <a:rPr lang="en-US" smtClean="0"/>
              <a:t>‹#›</a:t>
            </a:fld>
            <a:endParaRPr lang="en-US"/>
          </a:p>
        </p:txBody>
      </p:sp>
    </p:spTree>
    <p:extLst>
      <p:ext uri="{BB962C8B-B14F-4D97-AF65-F5344CB8AC3E}">
        <p14:creationId xmlns:p14="http://schemas.microsoft.com/office/powerpoint/2010/main" val="2126059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8FFDAC-0CA6-4A74-AC62-A029E853C782}" type="datetimeFigureOut">
              <a:rPr lang="en-US" smtClean="0"/>
              <a:t>3/4/2016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7A330E-5F9E-4C28-835A-950F7E273066}" type="slidenum">
              <a:rPr lang="en-US" smtClean="0"/>
              <a:t>‹#›</a:t>
            </a:fld>
            <a:endParaRPr lang="en-US"/>
          </a:p>
        </p:txBody>
      </p:sp>
    </p:spTree>
    <p:extLst>
      <p:ext uri="{BB962C8B-B14F-4D97-AF65-F5344CB8AC3E}">
        <p14:creationId xmlns:p14="http://schemas.microsoft.com/office/powerpoint/2010/main" val="652382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E8FFDAC-0CA6-4A74-AC62-A029E853C782}" type="datetimeFigureOut">
              <a:rPr lang="en-US" smtClean="0"/>
              <a:t>3/4/2016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7A330E-5F9E-4C28-835A-950F7E273066}" type="slidenum">
              <a:rPr lang="en-US" smtClean="0"/>
              <a:t>‹#›</a:t>
            </a:fld>
            <a:endParaRPr lang="en-US"/>
          </a:p>
        </p:txBody>
      </p:sp>
    </p:spTree>
    <p:extLst>
      <p:ext uri="{BB962C8B-B14F-4D97-AF65-F5344CB8AC3E}">
        <p14:creationId xmlns:p14="http://schemas.microsoft.com/office/powerpoint/2010/main" val="818306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8FFDAC-0CA6-4A74-AC62-A029E853C782}" type="datetimeFigureOut">
              <a:rPr lang="en-US" smtClean="0"/>
              <a:t>3/4/2016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7A330E-5F9E-4C28-835A-950F7E273066}" type="slidenum">
              <a:rPr lang="en-US" smtClean="0"/>
              <a:t>‹#›</a:t>
            </a:fld>
            <a:endParaRPr lang="en-US"/>
          </a:p>
        </p:txBody>
      </p:sp>
    </p:spTree>
    <p:extLst>
      <p:ext uri="{BB962C8B-B14F-4D97-AF65-F5344CB8AC3E}">
        <p14:creationId xmlns:p14="http://schemas.microsoft.com/office/powerpoint/2010/main" val="3747664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E8FFDAC-0CA6-4A74-AC62-A029E853C782}" type="datetimeFigureOut">
              <a:rPr lang="en-US" smtClean="0"/>
              <a:t>3/4/2016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7A330E-5F9E-4C28-835A-950F7E273066}" type="slidenum">
              <a:rPr lang="en-US" smtClean="0"/>
              <a:t>‹#›</a:t>
            </a:fld>
            <a:endParaRPr lang="en-US"/>
          </a:p>
        </p:txBody>
      </p:sp>
    </p:spTree>
    <p:extLst>
      <p:ext uri="{BB962C8B-B14F-4D97-AF65-F5344CB8AC3E}">
        <p14:creationId xmlns:p14="http://schemas.microsoft.com/office/powerpoint/2010/main" val="2710918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8FFDAC-0CA6-4A74-AC62-A029E853C782}" type="datetimeFigureOut">
              <a:rPr lang="en-US" smtClean="0"/>
              <a:t>3/4/2016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7A330E-5F9E-4C28-835A-950F7E273066}" type="slidenum">
              <a:rPr lang="en-US" smtClean="0"/>
              <a:t>‹#›</a:t>
            </a:fld>
            <a:endParaRPr lang="en-US"/>
          </a:p>
        </p:txBody>
      </p:sp>
    </p:spTree>
    <p:extLst>
      <p:ext uri="{BB962C8B-B14F-4D97-AF65-F5344CB8AC3E}">
        <p14:creationId xmlns:p14="http://schemas.microsoft.com/office/powerpoint/2010/main" val="350927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8FFDAC-0CA6-4A74-AC62-A029E853C782}" type="datetimeFigureOut">
              <a:rPr lang="en-US" smtClean="0"/>
              <a:t>3/4/2016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7A330E-5F9E-4C28-835A-950F7E273066}" type="slidenum">
              <a:rPr lang="en-US" smtClean="0"/>
              <a:t>‹#›</a:t>
            </a:fld>
            <a:endParaRPr lang="en-US"/>
          </a:p>
        </p:txBody>
      </p:sp>
    </p:spTree>
    <p:extLst>
      <p:ext uri="{BB962C8B-B14F-4D97-AF65-F5344CB8AC3E}">
        <p14:creationId xmlns:p14="http://schemas.microsoft.com/office/powerpoint/2010/main" val="39154434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8FFDAC-0CA6-4A74-AC62-A029E853C782}" type="datetimeFigureOut">
              <a:rPr lang="en-US" smtClean="0"/>
              <a:t>3/4/2016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7A330E-5F9E-4C28-835A-950F7E273066}" type="slidenum">
              <a:rPr lang="en-US" smtClean="0"/>
              <a:t>‹#›</a:t>
            </a:fld>
            <a:endParaRPr lang="en-US"/>
          </a:p>
        </p:txBody>
      </p:sp>
    </p:spTree>
    <p:extLst>
      <p:ext uri="{BB962C8B-B14F-4D97-AF65-F5344CB8AC3E}">
        <p14:creationId xmlns:p14="http://schemas.microsoft.com/office/powerpoint/2010/main" val="40444926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8FFDAC-0CA6-4A74-AC62-A029E853C782}" type="datetimeFigureOut">
              <a:rPr lang="en-US" smtClean="0"/>
              <a:t>3/4/2016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7A330E-5F9E-4C28-835A-950F7E273066}" type="slidenum">
              <a:rPr lang="en-US" smtClean="0"/>
              <a:t>‹#›</a:t>
            </a:fld>
            <a:endParaRPr lang="en-US"/>
          </a:p>
        </p:txBody>
      </p:sp>
    </p:spTree>
    <p:extLst>
      <p:ext uri="{BB962C8B-B14F-4D97-AF65-F5344CB8AC3E}">
        <p14:creationId xmlns:p14="http://schemas.microsoft.com/office/powerpoint/2010/main" val="591341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8FFDAC-0CA6-4A74-AC62-A029E853C782}" type="datetimeFigureOut">
              <a:rPr lang="en-US" smtClean="0"/>
              <a:t>3/4/2016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7A330E-5F9E-4C28-835A-950F7E273066}" type="slidenum">
              <a:rPr lang="en-US" smtClean="0"/>
              <a:t>‹#›</a:t>
            </a:fld>
            <a:endParaRPr lang="en-US"/>
          </a:p>
        </p:txBody>
      </p:sp>
    </p:spTree>
    <p:extLst>
      <p:ext uri="{BB962C8B-B14F-4D97-AF65-F5344CB8AC3E}">
        <p14:creationId xmlns:p14="http://schemas.microsoft.com/office/powerpoint/2010/main" val="2692002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8FFDAC-0CA6-4A74-AC62-A029E853C782}" type="datetimeFigureOut">
              <a:rPr lang="en-US" smtClean="0"/>
              <a:t>3/4/2016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7A330E-5F9E-4C28-835A-950F7E273066}" type="slidenum">
              <a:rPr lang="en-US" smtClean="0"/>
              <a:t>‹#›</a:t>
            </a:fld>
            <a:endParaRPr lang="en-US"/>
          </a:p>
        </p:txBody>
      </p:sp>
    </p:spTree>
    <p:extLst>
      <p:ext uri="{BB962C8B-B14F-4D97-AF65-F5344CB8AC3E}">
        <p14:creationId xmlns:p14="http://schemas.microsoft.com/office/powerpoint/2010/main" val="13185632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http://www.nm-ipl.org/" TargetMode="Externa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3284" y="0"/>
            <a:ext cx="8322315" cy="5664543"/>
          </a:xfrm>
          <a:prstGeom prst="rect">
            <a:avLst/>
          </a:prstGeom>
        </p:spPr>
      </p:pic>
      <p:sp>
        <p:nvSpPr>
          <p:cNvPr id="5" name="TextBox 4"/>
          <p:cNvSpPr txBox="1"/>
          <p:nvPr/>
        </p:nvSpPr>
        <p:spPr>
          <a:xfrm>
            <a:off x="422909" y="5950570"/>
            <a:ext cx="11363929" cy="923330"/>
          </a:xfrm>
          <a:prstGeom prst="rect">
            <a:avLst/>
          </a:prstGeom>
          <a:noFill/>
        </p:spPr>
        <p:txBody>
          <a:bodyPr wrap="square" rtlCol="0">
            <a:spAutoFit/>
          </a:bodyPr>
          <a:lstStyle/>
          <a:p>
            <a:r>
              <a:rPr lang="en-US" b="1" dirty="0" smtClean="0"/>
              <a:t>In Honor of the Life </a:t>
            </a:r>
            <a:r>
              <a:rPr lang="en-US" b="1" dirty="0"/>
              <a:t>and Work of Indigenous </a:t>
            </a:r>
            <a:r>
              <a:rPr lang="en-US" b="1" dirty="0" smtClean="0"/>
              <a:t>Environmental and Human Rights Activist </a:t>
            </a:r>
            <a:r>
              <a:rPr lang="en-US" b="1" dirty="0"/>
              <a:t>Berta Caceres who was assassinated in Honduras </a:t>
            </a:r>
            <a:r>
              <a:rPr lang="en-US" b="1" dirty="0" smtClean="0"/>
              <a:t>Thursday, March 3.       </a:t>
            </a:r>
            <a:endParaRPr lang="en-US" dirty="0"/>
          </a:p>
          <a:p>
            <a:endParaRPr lang="en-US" dirty="0"/>
          </a:p>
        </p:txBody>
      </p:sp>
    </p:spTree>
    <p:extLst>
      <p:ext uri="{BB962C8B-B14F-4D97-AF65-F5344CB8AC3E}">
        <p14:creationId xmlns:p14="http://schemas.microsoft.com/office/powerpoint/2010/main" val="3399385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4990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15155" y="154546"/>
            <a:ext cx="11411802" cy="2369713"/>
          </a:xfrm>
          <a:ln>
            <a:solidFill>
              <a:srgbClr val="FFFFFF"/>
            </a:solidFill>
          </a:ln>
          <a:effectLst>
            <a:glow rad="228600">
              <a:schemeClr val="accent1">
                <a:satMod val="175000"/>
                <a:alpha val="40000"/>
              </a:schemeClr>
            </a:glow>
          </a:effectLst>
        </p:spPr>
        <p:style>
          <a:lnRef idx="1">
            <a:schemeClr val="accent6"/>
          </a:lnRef>
          <a:fillRef idx="3">
            <a:schemeClr val="accent6"/>
          </a:fillRef>
          <a:effectRef idx="2">
            <a:schemeClr val="accent6"/>
          </a:effectRef>
          <a:fontRef idx="minor">
            <a:schemeClr val="lt1"/>
          </a:fontRef>
        </p:style>
        <p:txBody>
          <a:bodyPr>
            <a:normAutofit fontScale="90000"/>
          </a:bodyPr>
          <a:lstStyle/>
          <a:p>
            <a:r>
              <a:rPr lang="en-US" b="1" dirty="0" smtClean="0"/>
              <a:t>Love In Action</a:t>
            </a:r>
            <a:br>
              <a:rPr lang="en-US" b="1" dirty="0" smtClean="0"/>
            </a:br>
            <a:r>
              <a:rPr lang="en-US" b="1" dirty="0" smtClean="0"/>
              <a:t>Caring for Our Common Home</a:t>
            </a:r>
            <a:br>
              <a:rPr lang="en-US" b="1" dirty="0" smtClean="0"/>
            </a:br>
            <a:r>
              <a:rPr lang="en-US" b="1" dirty="0" smtClean="0"/>
              <a:t>UN Paris Climate Conference</a:t>
            </a:r>
            <a:endParaRPr lang="en-US" sz="4000" b="1" dirty="0"/>
          </a:p>
        </p:txBody>
      </p:sp>
      <p:sp>
        <p:nvSpPr>
          <p:cNvPr id="3" name="Subtitle 2"/>
          <p:cNvSpPr>
            <a:spLocks noGrp="1"/>
          </p:cNvSpPr>
          <p:nvPr>
            <p:ph type="subTitle" idx="1"/>
          </p:nvPr>
        </p:nvSpPr>
        <p:spPr>
          <a:xfrm>
            <a:off x="2000518" y="2671288"/>
            <a:ext cx="6988936" cy="1655762"/>
          </a:xfrm>
          <a:solidFill>
            <a:schemeClr val="bg1"/>
          </a:solidFill>
        </p:spPr>
        <p:txBody>
          <a:bodyPr>
            <a:normAutofit/>
          </a:bodyPr>
          <a:lstStyle/>
          <a:p>
            <a:r>
              <a:rPr lang="en-US" dirty="0" smtClean="0"/>
              <a:t>General </a:t>
            </a:r>
            <a:r>
              <a:rPr lang="en-US" smtClean="0"/>
              <a:t>COP21 Presentation</a:t>
            </a:r>
            <a:endParaRPr lang="en-US" dirty="0" smtClean="0"/>
          </a:p>
          <a:p>
            <a:r>
              <a:rPr lang="en-US" dirty="0" smtClean="0"/>
              <a:t>Joan </a:t>
            </a:r>
            <a:r>
              <a:rPr lang="en-US" dirty="0" err="1" smtClean="0"/>
              <a:t>Brown,osf</a:t>
            </a:r>
            <a:endParaRPr lang="en-US" dirty="0" smtClean="0"/>
          </a:p>
          <a:p>
            <a:r>
              <a:rPr lang="en-US" dirty="0" smtClean="0">
                <a:hlinkClick r:id="rId2"/>
              </a:rPr>
              <a:t>www.nm-ipl.org</a:t>
            </a:r>
            <a:r>
              <a:rPr lang="en-US" dirty="0" smtClean="0"/>
              <a:t>-joan@nm-ipl.org</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942" y="3026536"/>
            <a:ext cx="2520730" cy="3831464"/>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85657" y="3026536"/>
            <a:ext cx="4593464" cy="3445099"/>
          </a:xfrm>
          <a:prstGeom prst="rect">
            <a:avLst/>
          </a:prstGeom>
        </p:spPr>
      </p:pic>
    </p:spTree>
    <p:extLst>
      <p:ext uri="{BB962C8B-B14F-4D97-AF65-F5344CB8AC3E}">
        <p14:creationId xmlns:p14="http://schemas.microsoft.com/office/powerpoint/2010/main" val="16835426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0" y="0"/>
            <a:ext cx="12192000" cy="6858000"/>
          </a:xfrm>
          <a:prstGeom prst="rect">
            <a:avLst/>
          </a:prstGeom>
        </p:spPr>
      </p:pic>
    </p:spTree>
    <p:extLst>
      <p:ext uri="{BB962C8B-B14F-4D97-AF65-F5344CB8AC3E}">
        <p14:creationId xmlns:p14="http://schemas.microsoft.com/office/powerpoint/2010/main" val="15182766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0" y="103031"/>
            <a:ext cx="9144000" cy="6858000"/>
          </a:xfrm>
          <a:prstGeom prst="rect">
            <a:avLst/>
          </a:prstGeom>
        </p:spPr>
      </p:pic>
    </p:spTree>
    <p:extLst>
      <p:ext uri="{BB962C8B-B14F-4D97-AF65-F5344CB8AC3E}">
        <p14:creationId xmlns:p14="http://schemas.microsoft.com/office/powerpoint/2010/main" val="28446566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4250" y="0"/>
            <a:ext cx="5143500" cy="6858000"/>
          </a:xfrm>
          <a:prstGeom prst="rect">
            <a:avLst/>
          </a:prstGeom>
        </p:spPr>
      </p:pic>
    </p:spTree>
    <p:extLst>
      <p:ext uri="{BB962C8B-B14F-4D97-AF65-F5344CB8AC3E}">
        <p14:creationId xmlns:p14="http://schemas.microsoft.com/office/powerpoint/2010/main" val="24826175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7073236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5368430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3384243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7629" y="489397"/>
            <a:ext cx="6607587" cy="6168980"/>
          </a:xfrm>
          <a:prstGeom prst="rect">
            <a:avLst/>
          </a:prstGeom>
        </p:spPr>
      </p:pic>
      <p:sp>
        <p:nvSpPr>
          <p:cNvPr id="5" name="TextBox 4"/>
          <p:cNvSpPr txBox="1"/>
          <p:nvPr/>
        </p:nvSpPr>
        <p:spPr>
          <a:xfrm>
            <a:off x="7353838" y="695459"/>
            <a:ext cx="4623514" cy="5847755"/>
          </a:xfrm>
          <a:prstGeom prst="rect">
            <a:avLst/>
          </a:prstGeom>
          <a:noFill/>
        </p:spPr>
        <p:txBody>
          <a:bodyPr wrap="square" rtlCol="0">
            <a:spAutoFit/>
          </a:bodyPr>
          <a:lstStyle/>
          <a:p>
            <a:r>
              <a:rPr lang="en-US" sz="2800" dirty="0" smtClean="0"/>
              <a:t>“Every year the problems are more grave. Politicians have done little to address the situation. We are at the limit. We are at the limit of a suicide, to say a strong word.</a:t>
            </a:r>
          </a:p>
          <a:p>
            <a:endParaRPr lang="en-US" sz="2800" dirty="0"/>
          </a:p>
          <a:p>
            <a:r>
              <a:rPr lang="en-US" sz="2800" dirty="0" smtClean="0"/>
              <a:t>I am sure that almost all who are in Paris…have this awareness and want to do something.”</a:t>
            </a:r>
          </a:p>
          <a:p>
            <a:endParaRPr lang="en-US" dirty="0"/>
          </a:p>
          <a:p>
            <a:r>
              <a:rPr lang="en-US" dirty="0" smtClean="0"/>
              <a:t>		</a:t>
            </a:r>
            <a:r>
              <a:rPr lang="en-US" sz="2400" dirty="0" smtClean="0"/>
              <a:t>Pope Francis</a:t>
            </a:r>
          </a:p>
          <a:p>
            <a:r>
              <a:rPr lang="en-US" sz="2400" dirty="0"/>
              <a:t>	</a:t>
            </a:r>
            <a:r>
              <a:rPr lang="en-US" sz="2400" dirty="0" smtClean="0"/>
              <a:t>	Nov. 30, 2015</a:t>
            </a:r>
            <a:endParaRPr lang="en-US" sz="2400" dirty="0"/>
          </a:p>
        </p:txBody>
      </p:sp>
    </p:spTree>
    <p:extLst>
      <p:ext uri="{BB962C8B-B14F-4D97-AF65-F5344CB8AC3E}">
        <p14:creationId xmlns:p14="http://schemas.microsoft.com/office/powerpoint/2010/main" val="40590185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mn-lt"/>
              </a:rPr>
              <a:t>COP 21---A Historic Moment</a:t>
            </a:r>
            <a:br>
              <a:rPr lang="en-US" b="1" dirty="0" smtClean="0">
                <a:latin typeface="+mn-lt"/>
              </a:rPr>
            </a:br>
            <a:r>
              <a:rPr lang="en-US" b="1" dirty="0" smtClean="0">
                <a:latin typeface="+mn-lt"/>
              </a:rPr>
              <a:t>A Sacred Bread Event</a:t>
            </a:r>
            <a:endParaRPr lang="en-US" b="1" dirty="0">
              <a:latin typeface="+mn-lt"/>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15193" y="1690688"/>
            <a:ext cx="6734114" cy="5050585"/>
          </a:xfrm>
          <a:prstGeom prst="rect">
            <a:avLst/>
          </a:prstGeom>
        </p:spPr>
      </p:pic>
    </p:spTree>
    <p:extLst>
      <p:ext uri="{BB962C8B-B14F-4D97-AF65-F5344CB8AC3E}">
        <p14:creationId xmlns:p14="http://schemas.microsoft.com/office/powerpoint/2010/main" val="5386573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32065" t="41878" r="15682" b="188"/>
          <a:stretch/>
        </p:blipFill>
        <p:spPr>
          <a:xfrm>
            <a:off x="141667" y="785612"/>
            <a:ext cx="6257172" cy="5203064"/>
          </a:xfrm>
          <a:prstGeom prst="rect">
            <a:avLst/>
          </a:prstGeom>
        </p:spPr>
      </p:pic>
      <p:sp>
        <p:nvSpPr>
          <p:cNvPr id="3" name="TextBox 2"/>
          <p:cNvSpPr txBox="1"/>
          <p:nvPr/>
        </p:nvSpPr>
        <p:spPr>
          <a:xfrm>
            <a:off x="6490952" y="888642"/>
            <a:ext cx="5190186" cy="5324535"/>
          </a:xfrm>
          <a:prstGeom prst="rect">
            <a:avLst/>
          </a:prstGeom>
          <a:noFill/>
        </p:spPr>
        <p:txBody>
          <a:bodyPr wrap="square" rtlCol="0">
            <a:spAutoFit/>
          </a:bodyPr>
          <a:lstStyle/>
          <a:p>
            <a:r>
              <a:rPr lang="en-US" sz="2000" b="1" dirty="0" err="1" smtClean="0"/>
              <a:t>Cartaret</a:t>
            </a:r>
            <a:r>
              <a:rPr lang="en-US" sz="2000" b="1" dirty="0" smtClean="0"/>
              <a:t> Islanders made eye catching headlines: </a:t>
            </a:r>
          </a:p>
          <a:p>
            <a:r>
              <a:rPr lang="en-US" sz="2000" b="1" dirty="0" smtClean="0"/>
              <a:t>“Going, going…Papua New Guinea Atoll sinking fast”.</a:t>
            </a:r>
          </a:p>
          <a:p>
            <a:endParaRPr lang="en-US" sz="2000" b="1" dirty="0"/>
          </a:p>
          <a:p>
            <a:r>
              <a:rPr lang="en-US" sz="2000" b="1" dirty="0" smtClean="0"/>
              <a:t>“First environmental refugees”</a:t>
            </a:r>
          </a:p>
          <a:p>
            <a:endParaRPr lang="en-US" sz="2000" b="1" dirty="0"/>
          </a:p>
          <a:p>
            <a:r>
              <a:rPr lang="en-US" sz="2000" b="1" dirty="0" smtClean="0"/>
              <a:t>Tired of empty promises the </a:t>
            </a:r>
            <a:r>
              <a:rPr lang="en-US" sz="2000" b="1" dirty="0" err="1" smtClean="0"/>
              <a:t>Carterets</a:t>
            </a:r>
            <a:r>
              <a:rPr lang="en-US" sz="2000" b="1" dirty="0" smtClean="0"/>
              <a:t> Council of Elders formed a non-profit in 2006 to relocate their 3,300 member island. </a:t>
            </a:r>
            <a:r>
              <a:rPr lang="en-US" sz="2000" b="1" dirty="0" err="1" smtClean="0"/>
              <a:t>Tulela</a:t>
            </a:r>
            <a:r>
              <a:rPr lang="en-US" sz="2000" b="1" dirty="0" smtClean="0"/>
              <a:t> </a:t>
            </a:r>
            <a:r>
              <a:rPr lang="en-US" sz="2000" b="1" dirty="0" err="1" smtClean="0"/>
              <a:t>Peisa</a:t>
            </a:r>
            <a:r>
              <a:rPr lang="en-US" sz="2000" b="1" dirty="0" smtClean="0"/>
              <a:t>, which means “sailing the waves on our own” became their new name.</a:t>
            </a:r>
          </a:p>
          <a:p>
            <a:endParaRPr lang="en-US" sz="2000" b="1" dirty="0"/>
          </a:p>
          <a:p>
            <a:r>
              <a:rPr lang="en-US" sz="2000" b="1" dirty="0" smtClean="0"/>
              <a:t>Ursula </a:t>
            </a:r>
            <a:r>
              <a:rPr lang="en-US" sz="2000" b="1" dirty="0" err="1" smtClean="0"/>
              <a:t>Rakova</a:t>
            </a:r>
            <a:r>
              <a:rPr lang="en-US" sz="2000" b="1" dirty="0" smtClean="0"/>
              <a:t> was honored on Women’s Day at COP21</a:t>
            </a:r>
            <a:r>
              <a:rPr lang="en-US" sz="2000" b="1" dirty="0"/>
              <a:t> </a:t>
            </a:r>
            <a:r>
              <a:rPr lang="en-US" sz="2000" b="1" dirty="0" smtClean="0"/>
              <a:t>as a leader in her community facing the relocation</a:t>
            </a:r>
            <a:r>
              <a:rPr lang="en-US" sz="2000" b="1" dirty="0"/>
              <a:t> </a:t>
            </a:r>
            <a:r>
              <a:rPr lang="en-US" sz="2000" b="1" dirty="0" smtClean="0"/>
              <a:t>of the first island nation due to climate change.</a:t>
            </a:r>
          </a:p>
        </p:txBody>
      </p:sp>
    </p:spTree>
    <p:extLst>
      <p:ext uri="{BB962C8B-B14F-4D97-AF65-F5344CB8AC3E}">
        <p14:creationId xmlns:p14="http://schemas.microsoft.com/office/powerpoint/2010/main" val="29313900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smtClean="0"/>
              <a:t>5 Most Important Components</a:t>
            </a:r>
            <a:br>
              <a:rPr lang="en-US" sz="4000" b="1" dirty="0" smtClean="0"/>
            </a:br>
            <a:r>
              <a:rPr lang="en-US" sz="4000" b="1" dirty="0" smtClean="0"/>
              <a:t> of Paris Climate Agreement</a:t>
            </a:r>
            <a:endParaRPr lang="en-US" sz="4000" b="1" dirty="0"/>
          </a:p>
        </p:txBody>
      </p:sp>
      <p:sp>
        <p:nvSpPr>
          <p:cNvPr id="3" name="Content Placeholder 2"/>
          <p:cNvSpPr>
            <a:spLocks noGrp="1"/>
          </p:cNvSpPr>
          <p:nvPr>
            <p:ph idx="1"/>
          </p:nvPr>
        </p:nvSpPr>
        <p:spPr/>
        <p:txBody>
          <a:bodyPr>
            <a:normAutofit/>
          </a:bodyPr>
          <a:lstStyle/>
          <a:p>
            <a:r>
              <a:rPr lang="en-US" dirty="0" smtClean="0"/>
              <a:t>Temperature goal of “well below 2 degrees Celsius or 3.6 degrees Fahrenheit above preindustrial levels with an aspirational goal of 1.5 demanded by vulnerable nations--- “1.5 to stay alive”</a:t>
            </a:r>
          </a:p>
          <a:p>
            <a:endParaRPr lang="en-US" dirty="0"/>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1" t="45508" r="15688"/>
          <a:stretch/>
        </p:blipFill>
        <p:spPr>
          <a:xfrm>
            <a:off x="2348247" y="3078050"/>
            <a:ext cx="7632879" cy="3699870"/>
          </a:xfrm>
          <a:prstGeom prst="rect">
            <a:avLst/>
          </a:prstGeom>
        </p:spPr>
      </p:pic>
    </p:spTree>
    <p:extLst>
      <p:ext uri="{BB962C8B-B14F-4D97-AF65-F5344CB8AC3E}">
        <p14:creationId xmlns:p14="http://schemas.microsoft.com/office/powerpoint/2010/main" val="771704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851" y="296214"/>
            <a:ext cx="11018949" cy="5880749"/>
          </a:xfrm>
        </p:spPr>
        <p:txBody>
          <a:bodyPr/>
          <a:lstStyle/>
          <a:p>
            <a:r>
              <a:rPr lang="en-US" dirty="0"/>
              <a:t>Ratchet mechanism to increase Intended Nationally Determined </a:t>
            </a:r>
            <a:r>
              <a:rPr lang="en-US" dirty="0" smtClean="0"/>
              <a:t>Commitments (INDC’s) from 195 nations. </a:t>
            </a:r>
            <a:r>
              <a:rPr lang="en-US" dirty="0"/>
              <a:t>Interim review in 2018 before 2020 date for agreement to take effect with reviews and accountability every 5 years.</a:t>
            </a:r>
            <a:br>
              <a:rPr lang="en-US" dirty="0"/>
            </a:br>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12019" r="5682" b="6667"/>
          <a:stretch/>
        </p:blipFill>
        <p:spPr>
          <a:xfrm>
            <a:off x="3446171" y="1558259"/>
            <a:ext cx="7907629" cy="5112997"/>
          </a:xfrm>
          <a:prstGeom prst="rect">
            <a:avLst/>
          </a:prstGeom>
        </p:spPr>
      </p:pic>
    </p:spTree>
    <p:extLst>
      <p:ext uri="{BB962C8B-B14F-4D97-AF65-F5344CB8AC3E}">
        <p14:creationId xmlns:p14="http://schemas.microsoft.com/office/powerpoint/2010/main" val="2878819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9093" y="360608"/>
            <a:ext cx="11044707" cy="5816355"/>
          </a:xfrm>
        </p:spPr>
        <p:txBody>
          <a:bodyPr/>
          <a:lstStyle/>
          <a:p>
            <a:r>
              <a:rPr lang="en-US" dirty="0"/>
              <a:t>Financial assistance with a promise from developed countries to provide $100 billion per year in climate aid to developing nations and an increase every 5 years. Developing nations will also make a pledge.</a:t>
            </a:r>
          </a:p>
          <a:p>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9692" t="-62" r="11631"/>
          <a:stretch/>
        </p:blipFill>
        <p:spPr>
          <a:xfrm>
            <a:off x="309093" y="1622739"/>
            <a:ext cx="4790941" cy="5235261"/>
          </a:xfrm>
          <a:prstGeom prst="rect">
            <a:avLst/>
          </a:prstGeom>
        </p:spPr>
      </p:pic>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t="8450" r="751" b="13239"/>
          <a:stretch/>
        </p:blipFill>
        <p:spPr>
          <a:xfrm>
            <a:off x="5100034" y="1803042"/>
            <a:ext cx="6890706" cy="4077708"/>
          </a:xfrm>
          <a:prstGeom prst="rect">
            <a:avLst/>
          </a:prstGeom>
        </p:spPr>
      </p:pic>
    </p:spTree>
    <p:extLst>
      <p:ext uri="{BB962C8B-B14F-4D97-AF65-F5344CB8AC3E}">
        <p14:creationId xmlns:p14="http://schemas.microsoft.com/office/powerpoint/2010/main" val="27608372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47730" y="167424"/>
            <a:ext cx="11603864" cy="6581105"/>
          </a:xfrm>
        </p:spPr>
        <p:txBody>
          <a:bodyPr/>
          <a:lstStyle/>
          <a:p>
            <a:r>
              <a:rPr lang="en-US" dirty="0" smtClean="0"/>
              <a:t>Fossil fuels are on their way out! Long term goal of the agreement sends strong signal to world capitals and financial markets that a massive scaling up of investments for clean energy is necessary with an aim for “global peaking of greenhouse gas emissions as soon as possible”.  Transition must have equity and effort to eradicate poverty in the context of sustainable development.</a:t>
            </a:r>
          </a:p>
          <a:p>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9766" t="28467" r="4413" b="4546"/>
          <a:stretch/>
        </p:blipFill>
        <p:spPr>
          <a:xfrm>
            <a:off x="4426039" y="2202287"/>
            <a:ext cx="7765961" cy="4546242"/>
          </a:xfrm>
          <a:prstGeom prst="rect">
            <a:avLst/>
          </a:prstGeom>
        </p:spPr>
      </p:pic>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30798" t="13146" r="7089" b="24694"/>
          <a:stretch/>
        </p:blipFill>
        <p:spPr>
          <a:xfrm>
            <a:off x="347730" y="2595093"/>
            <a:ext cx="5679583" cy="4262907"/>
          </a:xfrm>
          <a:prstGeom prst="rect">
            <a:avLst/>
          </a:prstGeom>
        </p:spPr>
      </p:pic>
    </p:spTree>
    <p:extLst>
      <p:ext uri="{BB962C8B-B14F-4D97-AF65-F5344CB8AC3E}">
        <p14:creationId xmlns:p14="http://schemas.microsoft.com/office/powerpoint/2010/main" val="30285307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8789" y="167424"/>
            <a:ext cx="11912957" cy="6593983"/>
          </a:xfrm>
        </p:spPr>
        <p:txBody>
          <a:bodyPr/>
          <a:lstStyle/>
          <a:p>
            <a:r>
              <a:rPr lang="en-US" dirty="0" smtClean="0"/>
              <a:t>Loss and Damage: Industrialized nations that are responsible for most of the global warming compensate developing countries. No country will be legally bound; however, loss and damage is in the agreement in its own section allowing the issue as a matter of discussion and decision making in the future.</a:t>
            </a:r>
          </a:p>
          <a:p>
            <a:endParaRPr lang="en-US" dirty="0"/>
          </a:p>
        </p:txBody>
      </p:sp>
      <p:pic>
        <p:nvPicPr>
          <p:cNvPr id="6" name="Picture 5"/>
          <p:cNvPicPr>
            <a:picLocks noChangeAspect="1"/>
          </p:cNvPicPr>
          <p:nvPr/>
        </p:nvPicPr>
        <p:blipFill rotWithShape="1">
          <a:blip r:embed="rId2"/>
          <a:srcRect t="8264" r="1878" b="10046"/>
          <a:stretch/>
        </p:blipFill>
        <p:spPr>
          <a:xfrm>
            <a:off x="1704305" y="1764405"/>
            <a:ext cx="8972282" cy="5602310"/>
          </a:xfrm>
          <a:prstGeom prst="rect">
            <a:avLst/>
          </a:prstGeom>
        </p:spPr>
      </p:pic>
    </p:spTree>
    <p:extLst>
      <p:ext uri="{BB962C8B-B14F-4D97-AF65-F5344CB8AC3E}">
        <p14:creationId xmlns:p14="http://schemas.microsoft.com/office/powerpoint/2010/main" val="9992796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t>Reflections on COP21—After Celebrating</a:t>
            </a:r>
            <a:endParaRPr lang="en-US" b="1" dirty="0"/>
          </a:p>
        </p:txBody>
      </p:sp>
      <p:sp>
        <p:nvSpPr>
          <p:cNvPr id="6" name="Content Placeholder 5"/>
          <p:cNvSpPr>
            <a:spLocks noGrp="1"/>
          </p:cNvSpPr>
          <p:nvPr>
            <p:ph idx="1"/>
          </p:nvPr>
        </p:nvSpPr>
        <p:spPr/>
        <p:txBody>
          <a:bodyPr/>
          <a:lstStyle/>
          <a:p>
            <a:endParaRPr lang="en-US" dirty="0"/>
          </a:p>
        </p:txBody>
      </p:sp>
      <p:grpSp>
        <p:nvGrpSpPr>
          <p:cNvPr id="7" name="Group 6"/>
          <p:cNvGrpSpPr/>
          <p:nvPr/>
        </p:nvGrpSpPr>
        <p:grpSpPr>
          <a:xfrm>
            <a:off x="838200" y="1365161"/>
            <a:ext cx="10515600" cy="5406123"/>
            <a:chOff x="21149" y="1015190"/>
            <a:chExt cx="8951437" cy="5406173"/>
          </a:xfrm>
        </p:grpSpPr>
        <p:pic>
          <p:nvPicPr>
            <p:cNvPr id="8" name="Picture 7"/>
            <p:cNvPicPr/>
            <p:nvPr/>
          </p:nvPicPr>
          <p:blipFill rotWithShape="1">
            <a:blip r:embed="rId2"/>
            <a:srcRect l="408" t="17465"/>
            <a:stretch/>
          </p:blipFill>
          <p:spPr>
            <a:xfrm>
              <a:off x="21149" y="1015190"/>
              <a:ext cx="4340506" cy="5406173"/>
            </a:xfrm>
            <a:prstGeom prst="rect">
              <a:avLst/>
            </a:prstGeom>
          </p:spPr>
        </p:pic>
        <p:pic>
          <p:nvPicPr>
            <p:cNvPr id="9" name="Picture 8"/>
            <p:cNvPicPr/>
            <p:nvPr/>
          </p:nvPicPr>
          <p:blipFill rotWithShape="1">
            <a:blip r:embed="rId3"/>
            <a:srcRect t="16915" r="3748"/>
            <a:stretch/>
          </p:blipFill>
          <p:spPr>
            <a:xfrm>
              <a:off x="4361655" y="1015190"/>
              <a:ext cx="4610931" cy="5406173"/>
            </a:xfrm>
            <a:prstGeom prst="rect">
              <a:avLst/>
            </a:prstGeom>
          </p:spPr>
        </p:pic>
      </p:grpSp>
    </p:spTree>
    <p:extLst>
      <p:ext uri="{BB962C8B-B14F-4D97-AF65-F5344CB8AC3E}">
        <p14:creationId xmlns:p14="http://schemas.microsoft.com/office/powerpoint/2010/main" val="111819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7441673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5611" y="365125"/>
            <a:ext cx="10568189" cy="819731"/>
          </a:xfrm>
        </p:spPr>
        <p:txBody>
          <a:bodyPr/>
          <a:lstStyle/>
          <a:p>
            <a:pPr algn="ctr"/>
            <a:r>
              <a:rPr lang="en-US" b="1" dirty="0" smtClean="0"/>
              <a:t>Hope, Courage, Dialogue</a:t>
            </a:r>
            <a:endParaRPr lang="en-US" b="1" dirty="0"/>
          </a:p>
        </p:txBody>
      </p:sp>
      <p:sp>
        <p:nvSpPr>
          <p:cNvPr id="3" name="Content Placeholder 2"/>
          <p:cNvSpPr>
            <a:spLocks noGrp="1"/>
          </p:cNvSpPr>
          <p:nvPr>
            <p:ph idx="1"/>
          </p:nvPr>
        </p:nvSpPr>
        <p:spPr>
          <a:xfrm>
            <a:off x="0" y="1056067"/>
            <a:ext cx="11809926" cy="5357611"/>
          </a:xfrm>
        </p:spPr>
        <p:txBody>
          <a:bodyPr>
            <a:normAutofit/>
          </a:bodyPr>
          <a:lstStyle/>
          <a:p>
            <a:pPr marL="0" indent="0">
              <a:buNone/>
            </a:pPr>
            <a:r>
              <a:rPr lang="en-US" sz="2400" dirty="0"/>
              <a:t>“I have walked that long road to freedom. </a:t>
            </a:r>
            <a:endParaRPr lang="en-US" sz="2400" dirty="0" smtClean="0"/>
          </a:p>
          <a:p>
            <a:pPr marL="0" indent="0">
              <a:buNone/>
            </a:pPr>
            <a:r>
              <a:rPr lang="en-US" sz="2400" dirty="0" smtClean="0"/>
              <a:t>I </a:t>
            </a:r>
            <a:r>
              <a:rPr lang="en-US" sz="2400" dirty="0"/>
              <a:t>have tried not to falter; I have made missteps along the way. </a:t>
            </a:r>
            <a:endParaRPr lang="en-US" sz="2400" dirty="0" smtClean="0"/>
          </a:p>
          <a:p>
            <a:pPr marL="0" indent="0">
              <a:buNone/>
            </a:pPr>
            <a:r>
              <a:rPr lang="en-US" sz="2400" dirty="0" smtClean="0"/>
              <a:t>But </a:t>
            </a:r>
            <a:r>
              <a:rPr lang="en-US" sz="2400" dirty="0"/>
              <a:t>I have discovered the secret that after climbing a great hill, one only finds that there are many more hills to climb. </a:t>
            </a:r>
            <a:endParaRPr lang="en-US" sz="2400" dirty="0" smtClean="0"/>
          </a:p>
          <a:p>
            <a:pPr marL="0" indent="0">
              <a:buNone/>
            </a:pPr>
            <a:r>
              <a:rPr lang="en-US" sz="2400" dirty="0" smtClean="0"/>
              <a:t>I </a:t>
            </a:r>
            <a:r>
              <a:rPr lang="en-US" sz="2400" dirty="0"/>
              <a:t>have taken a moment here to rest</a:t>
            </a:r>
            <a:r>
              <a:rPr lang="en-US" sz="2400" dirty="0" smtClean="0"/>
              <a:t>,</a:t>
            </a:r>
          </a:p>
          <a:p>
            <a:pPr marL="0" indent="0">
              <a:buNone/>
            </a:pPr>
            <a:r>
              <a:rPr lang="en-US" sz="2400" dirty="0" smtClean="0"/>
              <a:t>to </a:t>
            </a:r>
            <a:r>
              <a:rPr lang="en-US" sz="2400" dirty="0"/>
              <a:t>steal a view of the glorious vista that surrounds me, </a:t>
            </a:r>
            <a:endParaRPr lang="en-US" sz="2400" dirty="0" smtClean="0"/>
          </a:p>
          <a:p>
            <a:pPr marL="0" indent="0">
              <a:buNone/>
            </a:pPr>
            <a:r>
              <a:rPr lang="en-US" sz="2400" dirty="0" smtClean="0"/>
              <a:t>to </a:t>
            </a:r>
            <a:r>
              <a:rPr lang="en-US" sz="2400" dirty="0"/>
              <a:t>look back on the distance I have come. </a:t>
            </a:r>
            <a:endParaRPr lang="en-US" sz="2400" dirty="0" smtClean="0"/>
          </a:p>
          <a:p>
            <a:pPr marL="0" indent="0">
              <a:buNone/>
            </a:pPr>
            <a:r>
              <a:rPr lang="en-US" sz="2400" dirty="0" smtClean="0"/>
              <a:t>But </a:t>
            </a:r>
            <a:r>
              <a:rPr lang="en-US" sz="2400" dirty="0"/>
              <a:t>I can only rest for a moment, </a:t>
            </a:r>
            <a:endParaRPr lang="en-US" sz="2400" dirty="0" smtClean="0"/>
          </a:p>
          <a:p>
            <a:pPr marL="0" indent="0">
              <a:buNone/>
            </a:pPr>
            <a:r>
              <a:rPr lang="en-US" sz="2400" dirty="0" smtClean="0"/>
              <a:t>for </a:t>
            </a:r>
            <a:r>
              <a:rPr lang="en-US" sz="2400" dirty="0"/>
              <a:t>with freedom come responsibilities, </a:t>
            </a:r>
            <a:endParaRPr lang="en-US" sz="2400" dirty="0" smtClean="0"/>
          </a:p>
          <a:p>
            <a:pPr marL="0" indent="0">
              <a:buNone/>
            </a:pPr>
            <a:r>
              <a:rPr lang="en-US" sz="2400" dirty="0" smtClean="0"/>
              <a:t>and </a:t>
            </a:r>
            <a:r>
              <a:rPr lang="en-US" sz="2400" dirty="0"/>
              <a:t>I dare not linger, </a:t>
            </a:r>
            <a:endParaRPr lang="en-US" sz="2400" dirty="0" smtClean="0"/>
          </a:p>
          <a:p>
            <a:pPr marL="0" indent="0">
              <a:buNone/>
            </a:pPr>
            <a:r>
              <a:rPr lang="en-US" sz="2400" dirty="0" smtClean="0"/>
              <a:t>for </a:t>
            </a:r>
            <a:r>
              <a:rPr lang="en-US" sz="2400" dirty="0"/>
              <a:t>my long walk is not ended</a:t>
            </a:r>
            <a:r>
              <a:rPr lang="en-US" sz="2400" dirty="0" smtClean="0"/>
              <a:t>.”       </a:t>
            </a:r>
          </a:p>
          <a:p>
            <a:pPr marL="0" indent="0">
              <a:buNone/>
            </a:pPr>
            <a:r>
              <a:rPr lang="en-US" sz="2400" dirty="0" smtClean="0"/>
              <a:t>Nelson Mandela</a:t>
            </a:r>
            <a:endParaRPr lang="en-US" sz="2400" dirty="0"/>
          </a:p>
          <a:p>
            <a:endParaRPr lang="en-US" sz="2400"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17028" r="3330" b="7800"/>
          <a:stretch/>
        </p:blipFill>
        <p:spPr>
          <a:xfrm>
            <a:off x="5289535" y="3721994"/>
            <a:ext cx="6893783" cy="2949261"/>
          </a:xfrm>
          <a:prstGeom prst="rect">
            <a:avLst/>
          </a:prstGeom>
        </p:spPr>
      </p:pic>
    </p:spTree>
    <p:extLst>
      <p:ext uri="{BB962C8B-B14F-4D97-AF65-F5344CB8AC3E}">
        <p14:creationId xmlns:p14="http://schemas.microsoft.com/office/powerpoint/2010/main" val="19360987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60608" y="1"/>
            <a:ext cx="10993192" cy="1690688"/>
          </a:xfrm>
        </p:spPr>
        <p:txBody>
          <a:bodyPr>
            <a:normAutofit fontScale="90000"/>
          </a:bodyPr>
          <a:lstStyle/>
          <a:p>
            <a:pPr algn="ctr"/>
            <a:r>
              <a:rPr lang="en-US" b="1" dirty="0" smtClean="0"/>
              <a:t>Faith Community and Civil Society voices and actions vital in putting forth ethical and moral imperative</a:t>
            </a:r>
            <a:endParaRPr lang="en-US" b="1" dirty="0"/>
          </a:p>
        </p:txBody>
      </p:sp>
      <p:pic>
        <p:nvPicPr>
          <p:cNvPr id="6"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98139" y="1705635"/>
            <a:ext cx="6631472" cy="4973604"/>
          </a:xfrm>
          <a:prstGeom prst="rect">
            <a:avLst/>
          </a:prstGeom>
        </p:spPr>
      </p:pic>
    </p:spTree>
    <p:extLst>
      <p:ext uri="{BB962C8B-B14F-4D97-AF65-F5344CB8AC3E}">
        <p14:creationId xmlns:p14="http://schemas.microsoft.com/office/powerpoint/2010/main" val="24253388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8856" y="1690688"/>
            <a:ext cx="6774288" cy="5080716"/>
          </a:xfrm>
          <a:prstGeom prst="rect">
            <a:avLst/>
          </a:prstGeom>
        </p:spPr>
      </p:pic>
      <p:sp>
        <p:nvSpPr>
          <p:cNvPr id="3" name="Title 2"/>
          <p:cNvSpPr>
            <a:spLocks noGrp="1"/>
          </p:cNvSpPr>
          <p:nvPr>
            <p:ph type="title"/>
          </p:nvPr>
        </p:nvSpPr>
        <p:spPr>
          <a:xfrm>
            <a:off x="323045" y="184820"/>
            <a:ext cx="11602792" cy="1360645"/>
          </a:xfrm>
        </p:spPr>
        <p:txBody>
          <a:bodyPr>
            <a:normAutofit fontScale="90000"/>
          </a:bodyPr>
          <a:lstStyle/>
          <a:p>
            <a:r>
              <a:rPr lang="en-US" b="1" dirty="0" smtClean="0"/>
              <a:t>Civil Society and faith communities are needed to push for strong action and accountability in Policy advocacy and with civic leaders to act for the common good</a:t>
            </a:r>
            <a:endParaRPr lang="en-US" b="1" dirty="0"/>
          </a:p>
        </p:txBody>
      </p:sp>
    </p:spTree>
    <p:extLst>
      <p:ext uri="{BB962C8B-B14F-4D97-AF65-F5344CB8AC3E}">
        <p14:creationId xmlns:p14="http://schemas.microsoft.com/office/powerpoint/2010/main" val="34591274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9093" y="193183"/>
            <a:ext cx="11044707" cy="1497505"/>
          </a:xfrm>
        </p:spPr>
        <p:txBody>
          <a:bodyPr>
            <a:normAutofit fontScale="90000"/>
          </a:bodyPr>
          <a:lstStyle/>
          <a:p>
            <a:pPr algn="ctr"/>
            <a:r>
              <a:rPr lang="en-US" b="1" dirty="0" smtClean="0"/>
              <a:t>Individual and collective actions addressing carbon emissions important---</a:t>
            </a:r>
            <a:br>
              <a:rPr lang="en-US" b="1" dirty="0" smtClean="0"/>
            </a:br>
            <a:r>
              <a:rPr lang="en-US" b="1" dirty="0" smtClean="0"/>
              <a:t>like Interfaith Power and Light Paris Pledge</a:t>
            </a:r>
            <a:endParaRPr lang="en-US" b="1"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40834" y="1825625"/>
            <a:ext cx="7910332" cy="4351338"/>
          </a:xfrm>
          <a:prstGeom prst="rect">
            <a:avLst/>
          </a:prstGeom>
        </p:spPr>
      </p:pic>
    </p:spTree>
    <p:extLst>
      <p:ext uri="{BB962C8B-B14F-4D97-AF65-F5344CB8AC3E}">
        <p14:creationId xmlns:p14="http://schemas.microsoft.com/office/powerpoint/2010/main" val="7598011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882" y="90153"/>
            <a:ext cx="10915918" cy="1300766"/>
          </a:xfrm>
        </p:spPr>
        <p:txBody>
          <a:bodyPr>
            <a:normAutofit fontScale="90000"/>
          </a:bodyPr>
          <a:lstStyle/>
          <a:p>
            <a:r>
              <a:rPr lang="en-US" sz="3200" b="1" dirty="0" smtClean="0"/>
              <a:t>Connecting the dots with concerns such as water, food sovereignty, immigration, war, terrorism, and human trafficking is vital. We are all one and increasingly all concerns are related to climate change.</a:t>
            </a:r>
            <a:endParaRPr lang="en-US" sz="3200" b="1" dirty="0"/>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t="-711" r="25740" b="1"/>
          <a:stretch/>
        </p:blipFill>
        <p:spPr>
          <a:xfrm>
            <a:off x="1017432" y="1352282"/>
            <a:ext cx="9401576" cy="5438742"/>
          </a:xfrm>
        </p:spPr>
      </p:pic>
    </p:spTree>
    <p:extLst>
      <p:ext uri="{BB962C8B-B14F-4D97-AF65-F5344CB8AC3E}">
        <p14:creationId xmlns:p14="http://schemas.microsoft.com/office/powerpoint/2010/main" val="2528268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3850" r="5264"/>
          <a:stretch/>
        </p:blipFill>
        <p:spPr>
          <a:xfrm>
            <a:off x="3279551" y="1803041"/>
            <a:ext cx="4705350" cy="5042945"/>
          </a:xfrm>
          <a:prstGeom prst="rect">
            <a:avLst/>
          </a:prstGeom>
        </p:spPr>
      </p:pic>
      <p:sp>
        <p:nvSpPr>
          <p:cNvPr id="2" name="Title 1"/>
          <p:cNvSpPr>
            <a:spLocks noGrp="1"/>
          </p:cNvSpPr>
          <p:nvPr>
            <p:ph type="title"/>
          </p:nvPr>
        </p:nvSpPr>
        <p:spPr>
          <a:xfrm>
            <a:off x="115910" y="365125"/>
            <a:ext cx="11745532" cy="1325563"/>
          </a:xfrm>
        </p:spPr>
        <p:txBody>
          <a:bodyPr>
            <a:normAutofit fontScale="90000"/>
          </a:bodyPr>
          <a:lstStyle/>
          <a:p>
            <a:pPr algn="ctr"/>
            <a:r>
              <a:rPr lang="en-US" b="1" dirty="0" smtClean="0"/>
              <a:t>Solidarity work like the Carbon Covenant and Chico Mendes Projects addressing adaptation and mitigation</a:t>
            </a:r>
            <a:endParaRPr lang="en-US" b="1" dirty="0"/>
          </a:p>
        </p:txBody>
      </p:sp>
    </p:spTree>
    <p:extLst>
      <p:ext uri="{BB962C8B-B14F-4D97-AF65-F5344CB8AC3E}">
        <p14:creationId xmlns:p14="http://schemas.microsoft.com/office/powerpoint/2010/main" val="30959914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546" y="249217"/>
            <a:ext cx="11397803" cy="712370"/>
          </a:xfrm>
        </p:spPr>
        <p:txBody>
          <a:bodyPr>
            <a:normAutofit/>
          </a:bodyPr>
          <a:lstStyle/>
          <a:p>
            <a:r>
              <a:rPr lang="en-US" sz="3200" b="1" dirty="0" smtClean="0"/>
              <a:t>A Choice to be an active voice of Love In the context of a reality check</a:t>
            </a:r>
            <a:endParaRPr lang="en-US" sz="3200" b="1" dirty="0"/>
          </a:p>
        </p:txBody>
      </p:sp>
      <p:pic>
        <p:nvPicPr>
          <p:cNvPr id="1026" name="Picture 2" descr="http://www.mongabay.com/wp-content/uploads/2015/12/1-turkson.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40471" t="-2833" r="9009" b="-1"/>
          <a:stretch/>
        </p:blipFill>
        <p:spPr bwMode="auto">
          <a:xfrm>
            <a:off x="9062255" y="1182453"/>
            <a:ext cx="2949262" cy="374083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47729" y="5438439"/>
            <a:ext cx="8036417" cy="923330"/>
          </a:xfrm>
          <a:prstGeom prst="rect">
            <a:avLst/>
          </a:prstGeom>
        </p:spPr>
        <p:txBody>
          <a:bodyPr wrap="square">
            <a:spAutoFit/>
          </a:bodyPr>
          <a:lstStyle/>
          <a:p>
            <a:r>
              <a:rPr lang="en-US" b="1" i="1" dirty="0" smtClean="0">
                <a:solidFill>
                  <a:srgbClr val="222222"/>
                </a:solidFill>
                <a:latin typeface="Arial" panose="020B0604020202020204" pitchFamily="34" charset="0"/>
                <a:cs typeface="Arial" panose="020B0604020202020204" pitchFamily="34" charset="0"/>
              </a:rPr>
              <a:t>“</a:t>
            </a:r>
            <a:r>
              <a:rPr lang="en-US" b="1" i="1" dirty="0" smtClean="0">
                <a:latin typeface="Arial" panose="020B0604020202020204" pitchFamily="34" charset="0"/>
                <a:cs typeface="Arial" panose="020B0604020202020204" pitchFamily="34" charset="0"/>
              </a:rPr>
              <a:t>Humanity </a:t>
            </a:r>
            <a:r>
              <a:rPr lang="en-US" b="1" i="1" dirty="0">
                <a:latin typeface="Arial" panose="020B0604020202020204" pitchFamily="34" charset="0"/>
                <a:cs typeface="Arial" panose="020B0604020202020204" pitchFamily="34" charset="0"/>
              </a:rPr>
              <a:t>is one </a:t>
            </a:r>
            <a:r>
              <a:rPr lang="en-US" b="1" i="1" dirty="0" smtClean="0">
                <a:latin typeface="Arial" panose="020B0604020202020204" pitchFamily="34" charset="0"/>
                <a:cs typeface="Arial" panose="020B0604020202020204" pitchFamily="34" charset="0"/>
              </a:rPr>
              <a:t>family. As </a:t>
            </a:r>
            <a:r>
              <a:rPr lang="en-US" b="1" i="1" dirty="0">
                <a:latin typeface="Arial" panose="020B0604020202020204" pitchFamily="34" charset="0"/>
                <a:cs typeface="Arial" panose="020B0604020202020204" pitchFamily="34" charset="0"/>
              </a:rPr>
              <a:t>brothers and sisters, we have only one common home. The earth was given to us as a garden. Let’s not make it uninhabitable for the children who come after us</a:t>
            </a:r>
            <a:r>
              <a:rPr lang="en-US" b="1" i="1" dirty="0" smtClean="0">
                <a:latin typeface="Arial" panose="020B0604020202020204" pitchFamily="34" charset="0"/>
                <a:cs typeface="Arial" panose="020B0604020202020204" pitchFamily="34" charset="0"/>
              </a:rPr>
              <a:t>.”  </a:t>
            </a:r>
            <a:endParaRPr lang="en-US" b="1" i="1" dirty="0">
              <a:latin typeface="Arial" panose="020B0604020202020204" pitchFamily="34" charset="0"/>
              <a:cs typeface="Arial" panose="020B0604020202020204" pitchFamily="34" charset="0"/>
            </a:endParaRPr>
          </a:p>
        </p:txBody>
      </p:sp>
      <p:sp>
        <p:nvSpPr>
          <p:cNvPr id="5" name="TextBox 4"/>
          <p:cNvSpPr txBox="1"/>
          <p:nvPr/>
        </p:nvSpPr>
        <p:spPr>
          <a:xfrm>
            <a:off x="8950817" y="5050294"/>
            <a:ext cx="3241183" cy="1200329"/>
          </a:xfrm>
          <a:prstGeom prst="rect">
            <a:avLst/>
          </a:prstGeom>
          <a:noFill/>
        </p:spPr>
        <p:txBody>
          <a:bodyPr wrap="square" rtlCol="0">
            <a:spAutoFit/>
          </a:bodyPr>
          <a:lstStyle/>
          <a:p>
            <a:r>
              <a:rPr lang="en-US" i="1" dirty="0"/>
              <a:t>Cardinal Peter </a:t>
            </a:r>
            <a:r>
              <a:rPr lang="en-US" i="1" dirty="0" err="1"/>
              <a:t>Turkson</a:t>
            </a:r>
            <a:r>
              <a:rPr lang="en-US" i="1" dirty="0"/>
              <a:t> of Ghana, head of the Pontifical Council on Justice and Peace at a COP21 press conference in Paris.</a:t>
            </a:r>
            <a:endParaRPr lang="en-US" dirty="0"/>
          </a:p>
        </p:txBody>
      </p:sp>
      <p:sp>
        <p:nvSpPr>
          <p:cNvPr id="6" name="TextBox 5"/>
          <p:cNvSpPr txBox="1"/>
          <p:nvPr/>
        </p:nvSpPr>
        <p:spPr>
          <a:xfrm>
            <a:off x="77273" y="961587"/>
            <a:ext cx="8873544" cy="4801314"/>
          </a:xfrm>
          <a:prstGeom prst="rect">
            <a:avLst/>
          </a:prstGeom>
          <a:noFill/>
        </p:spPr>
        <p:txBody>
          <a:bodyPr wrap="square" rtlCol="0">
            <a:spAutoFit/>
          </a:bodyPr>
          <a:lstStyle/>
          <a:p>
            <a:r>
              <a:rPr lang="en-US" sz="2400" dirty="0" smtClean="0"/>
              <a:t>*Paris Climate Agreement is historic with </a:t>
            </a:r>
            <a:r>
              <a:rPr lang="en-US" sz="2400" b="1" dirty="0" smtClean="0"/>
              <a:t>195 nations committing.</a:t>
            </a:r>
          </a:p>
          <a:p>
            <a:r>
              <a:rPr lang="en-US" sz="2400" dirty="0" smtClean="0"/>
              <a:t>*</a:t>
            </a:r>
            <a:r>
              <a:rPr lang="en-US" sz="2400" b="1" dirty="0" smtClean="0"/>
              <a:t>Foundational stepping stone </a:t>
            </a:r>
            <a:r>
              <a:rPr lang="en-US" sz="2400" dirty="0" smtClean="0"/>
              <a:t>and not the answer.</a:t>
            </a:r>
          </a:p>
          <a:p>
            <a:r>
              <a:rPr lang="en-US" sz="2400" dirty="0" smtClean="0"/>
              <a:t>*Incredible work and action is needed because:</a:t>
            </a:r>
          </a:p>
          <a:p>
            <a:r>
              <a:rPr lang="en-US" sz="2400" dirty="0"/>
              <a:t>	</a:t>
            </a:r>
            <a:r>
              <a:rPr lang="en-US" sz="2400" dirty="0" smtClean="0"/>
              <a:t>*Green House Gas emissions will continue to rise and are</a:t>
            </a:r>
          </a:p>
          <a:p>
            <a:r>
              <a:rPr lang="en-US" sz="2400" dirty="0"/>
              <a:t>	</a:t>
            </a:r>
            <a:r>
              <a:rPr lang="en-US" sz="2400" dirty="0" smtClean="0"/>
              <a:t>at 400 ppm, above 350ppm climate scientists say is safe</a:t>
            </a:r>
          </a:p>
          <a:p>
            <a:r>
              <a:rPr lang="en-US" sz="2400" dirty="0"/>
              <a:t>	</a:t>
            </a:r>
            <a:r>
              <a:rPr lang="en-US" sz="2400" dirty="0" smtClean="0"/>
              <a:t>*Prof. Hans </a:t>
            </a:r>
            <a:r>
              <a:rPr lang="en-US" sz="2400" dirty="0" err="1" smtClean="0"/>
              <a:t>Schellnhuber</a:t>
            </a:r>
            <a:r>
              <a:rPr lang="en-US" sz="2400" dirty="0" smtClean="0"/>
              <a:t>, Potsdam Institute for Climate Impact Research notes:</a:t>
            </a:r>
          </a:p>
          <a:p>
            <a:r>
              <a:rPr lang="en-US" sz="2400" dirty="0"/>
              <a:t>	</a:t>
            </a:r>
            <a:r>
              <a:rPr lang="en-US" sz="2400" dirty="0" smtClean="0"/>
              <a:t>	*2 degree target means CO2 out of system by 2070</a:t>
            </a:r>
          </a:p>
          <a:p>
            <a:r>
              <a:rPr lang="en-US" sz="2400" dirty="0"/>
              <a:t>	</a:t>
            </a:r>
            <a:r>
              <a:rPr lang="en-US" sz="2400" dirty="0" smtClean="0"/>
              <a:t>	*1.5 degrees—eliminate CO2 emissions by 2050</a:t>
            </a:r>
          </a:p>
          <a:p>
            <a:r>
              <a:rPr lang="en-US" sz="2400" dirty="0"/>
              <a:t>	</a:t>
            </a:r>
            <a:r>
              <a:rPr lang="en-US" sz="2400" dirty="0" smtClean="0"/>
              <a:t>* Johan </a:t>
            </a:r>
            <a:r>
              <a:rPr lang="en-US" sz="2400" dirty="0" err="1" smtClean="0"/>
              <a:t>Rockstrom</a:t>
            </a:r>
            <a:r>
              <a:rPr lang="en-US" sz="2400" dirty="0" smtClean="0"/>
              <a:t>, Stockholm Resilience Center says to reach </a:t>
            </a:r>
            <a:r>
              <a:rPr lang="en-US" sz="2400" b="1" dirty="0" smtClean="0"/>
              <a:t>1.5 degrees, richest nations need </a:t>
            </a:r>
            <a:r>
              <a:rPr lang="en-US" sz="2400" b="1" smtClean="0"/>
              <a:t>to reach </a:t>
            </a:r>
            <a:r>
              <a:rPr lang="en-US" sz="2400" b="1" dirty="0" smtClean="0"/>
              <a:t>zero fossil fuel use by 2030.</a:t>
            </a:r>
          </a:p>
          <a:p>
            <a:endParaRPr lang="en-US" dirty="0"/>
          </a:p>
        </p:txBody>
      </p:sp>
    </p:spTree>
    <p:extLst>
      <p:ext uri="{BB962C8B-B14F-4D97-AF65-F5344CB8AC3E}">
        <p14:creationId xmlns:p14="http://schemas.microsoft.com/office/powerpoint/2010/main" val="34211103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8420" y="167268"/>
            <a:ext cx="11876048" cy="6478859"/>
          </a:xfrm>
        </p:spPr>
        <p:txBody>
          <a:bodyPr>
            <a:normAutofit fontScale="92500" lnSpcReduction="10000"/>
          </a:bodyPr>
          <a:lstStyle/>
          <a:p>
            <a:r>
              <a:rPr lang="en-US" b="1" u="sng" dirty="0" smtClean="0"/>
              <a:t>Public </a:t>
            </a:r>
            <a:r>
              <a:rPr lang="en-US" b="1" u="sng" dirty="0"/>
              <a:t>Policy </a:t>
            </a:r>
            <a:r>
              <a:rPr lang="en-US" b="1" u="sng" dirty="0" smtClean="0"/>
              <a:t>Advocacy</a:t>
            </a:r>
          </a:p>
          <a:p>
            <a:pPr lvl="1"/>
            <a:r>
              <a:rPr lang="en-US" b="1" dirty="0" smtClean="0"/>
              <a:t>Sign Paris Pledge for individuals and/or faith communities</a:t>
            </a:r>
          </a:p>
          <a:p>
            <a:pPr marL="457200" lvl="1" indent="0">
              <a:buNone/>
            </a:pPr>
            <a:endParaRPr lang="en-US" b="1" dirty="0" smtClean="0"/>
          </a:p>
          <a:p>
            <a:pPr lvl="1"/>
            <a:r>
              <a:rPr lang="en-US" b="1" dirty="0" smtClean="0"/>
              <a:t>Contact Secretary of the EPA Gina McCarthy to lend support for the EPA rules addressing methane pollution and ask for stronger guidelines that include existing oil and gas wells</a:t>
            </a:r>
          </a:p>
          <a:p>
            <a:pPr lvl="1"/>
            <a:endParaRPr lang="en-US" b="1" dirty="0"/>
          </a:p>
          <a:p>
            <a:pPr lvl="1"/>
            <a:r>
              <a:rPr lang="en-US" b="1" dirty="0" smtClean="0"/>
              <a:t>Contact the Bureau of Land Management to express support for the rule making that is in comment period to address methane pollution from old and new oil and gas production</a:t>
            </a:r>
          </a:p>
          <a:p>
            <a:pPr lvl="1"/>
            <a:endParaRPr lang="en-US" b="1" dirty="0"/>
          </a:p>
          <a:p>
            <a:pPr lvl="1"/>
            <a:r>
              <a:rPr lang="en-US" b="1" dirty="0" smtClean="0"/>
              <a:t>Support Clean </a:t>
            </a:r>
            <a:r>
              <a:rPr lang="en-US" b="1" dirty="0"/>
              <a:t>Power Plan implementation </a:t>
            </a:r>
            <a:r>
              <a:rPr lang="en-US" b="1" dirty="0" smtClean="0"/>
              <a:t>from EPA that addresses coal fired power plant emissions that contribute to climate change</a:t>
            </a:r>
          </a:p>
          <a:p>
            <a:pPr lvl="1"/>
            <a:endParaRPr lang="en-US" b="1" dirty="0"/>
          </a:p>
          <a:p>
            <a:pPr lvl="1"/>
            <a:r>
              <a:rPr lang="en-US" b="1" dirty="0" smtClean="0"/>
              <a:t>Learn about and share your concerns about the TPP Trade Agreement with your congressional leaders</a:t>
            </a:r>
          </a:p>
          <a:p>
            <a:pPr lvl="1"/>
            <a:endParaRPr lang="en-US" b="1" dirty="0"/>
          </a:p>
          <a:p>
            <a:pPr lvl="1"/>
            <a:r>
              <a:rPr lang="en-US" b="1" dirty="0" smtClean="0"/>
              <a:t>Work with state and local initiatives that address climate change and energy through  legislation, building codes and elected officials that advocate strong action</a:t>
            </a:r>
          </a:p>
          <a:p>
            <a:pPr lvl="1"/>
            <a:endParaRPr lang="en-US" b="1" dirty="0"/>
          </a:p>
          <a:p>
            <a:pPr lvl="1"/>
            <a:r>
              <a:rPr lang="en-US" b="1" dirty="0"/>
              <a:t>Green Climate Fund at the federal level for ongoing funding to assist with adaptation to climate change for most vulnerable brothers and sisters around the </a:t>
            </a:r>
            <a:r>
              <a:rPr lang="en-US" b="1" dirty="0" smtClean="0"/>
              <a:t>planet</a:t>
            </a:r>
          </a:p>
          <a:p>
            <a:pPr lvl="1"/>
            <a:endParaRPr lang="en-US" b="1" dirty="0"/>
          </a:p>
          <a:p>
            <a:pPr lvl="1"/>
            <a:endParaRPr lang="en-US" b="1" dirty="0" smtClean="0"/>
          </a:p>
          <a:p>
            <a:pPr lvl="1"/>
            <a:endParaRPr lang="en-US" b="1" dirty="0"/>
          </a:p>
          <a:p>
            <a:endParaRPr lang="en-US" dirty="0"/>
          </a:p>
        </p:txBody>
      </p:sp>
    </p:spTree>
    <p:extLst>
      <p:ext uri="{BB962C8B-B14F-4D97-AF65-F5344CB8AC3E}">
        <p14:creationId xmlns:p14="http://schemas.microsoft.com/office/powerpoint/2010/main" val="174913171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6879" y="0"/>
            <a:ext cx="9144000" cy="6858000"/>
          </a:xfrm>
          <a:prstGeom prst="rect">
            <a:avLst/>
          </a:prstGeom>
        </p:spPr>
      </p:pic>
    </p:spTree>
    <p:extLst>
      <p:ext uri="{BB962C8B-B14F-4D97-AF65-F5344CB8AC3E}">
        <p14:creationId xmlns:p14="http://schemas.microsoft.com/office/powerpoint/2010/main" val="39002030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347</TotalTime>
  <Words>904</Words>
  <Application>Microsoft Office PowerPoint</Application>
  <PresentationFormat>Widescreen</PresentationFormat>
  <Paragraphs>72</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Calibri Light</vt:lpstr>
      <vt:lpstr>Office Theme</vt:lpstr>
      <vt:lpstr>PowerPoint Presentation</vt:lpstr>
      <vt:lpstr>PowerPoint Presentation</vt:lpstr>
      <vt:lpstr>Love In Action Caring for Our Common Home UN Paris Climate Conference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COP 21---A Historic Moment A Sacred Bread Event</vt:lpstr>
      <vt:lpstr>PowerPoint Presentation</vt:lpstr>
      <vt:lpstr>5 Most Important Components  of Paris Climate Agreement</vt:lpstr>
      <vt:lpstr>PowerPoint Presentation</vt:lpstr>
      <vt:lpstr>PowerPoint Presentation</vt:lpstr>
      <vt:lpstr>PowerPoint Presentation</vt:lpstr>
      <vt:lpstr>PowerPoint Presentation</vt:lpstr>
      <vt:lpstr>Reflections on COP21—After Celebrating</vt:lpstr>
      <vt:lpstr>PowerPoint Presentation</vt:lpstr>
      <vt:lpstr>Hope, Courage, Dialogue</vt:lpstr>
      <vt:lpstr>Faith Community and Civil Society voices and actions vital in putting forth ethical and moral imperative</vt:lpstr>
      <vt:lpstr>Civil Society and faith communities are needed to push for strong action and accountability in Policy advocacy and with civic leaders to act for the common good</vt:lpstr>
      <vt:lpstr>Individual and collective actions addressing carbon emissions important--- like Interfaith Power and Light Paris Pledge</vt:lpstr>
      <vt:lpstr>Connecting the dots with concerns such as water, food sovereignty, immigration, war, terrorism, and human trafficking is vital. We are all one and increasingly all concerns are related to climate change.</vt:lpstr>
      <vt:lpstr>Solidarity work like the Carbon Covenant and Chico Mendes Projects addressing adaptation and mitigation</vt:lpstr>
      <vt:lpstr>A Choice to be an active voice of Love In the context of a reality check</vt:lpstr>
      <vt:lpstr>PowerPoint Presentation</vt:lpstr>
      <vt:lpstr>PowerPoint Presentation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COP21---Paris, Dec. 2015 “A Sacred Bread Moment”</dc:title>
  <dc:creator>Joan Brown</dc:creator>
  <cp:lastModifiedBy>Joan Brown</cp:lastModifiedBy>
  <cp:revision>33</cp:revision>
  <dcterms:created xsi:type="dcterms:W3CDTF">2015-12-15T21:36:55Z</dcterms:created>
  <dcterms:modified xsi:type="dcterms:W3CDTF">2016-03-04T22:42:54Z</dcterms:modified>
</cp:coreProperties>
</file>